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2" r:id="rId5"/>
    <p:sldId id="263" r:id="rId6"/>
    <p:sldId id="261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1037"/>
    <a:srgbClr val="FECAF7"/>
    <a:srgbClr val="FFFF99"/>
    <a:srgbClr val="333300"/>
    <a:srgbClr val="C9EEF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0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D6901-B1E2-41F3-9BB8-8763865DF145}" type="datetimeFigureOut">
              <a:rPr lang="ru-RU" smtClean="0"/>
              <a:pPr/>
              <a:t>16.05.2021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EBDF-C057-4944-A151-A90ECC5A58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D6901-B1E2-41F3-9BB8-8763865DF145}" type="datetimeFigureOut">
              <a:rPr lang="ru-RU" smtClean="0"/>
              <a:pPr/>
              <a:t>16.05.2021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EBDF-C057-4944-A151-A90ECC5A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D6901-B1E2-41F3-9BB8-8763865DF145}" type="datetimeFigureOut">
              <a:rPr lang="ru-RU" smtClean="0"/>
              <a:pPr/>
              <a:t>16.05.2021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EBDF-C057-4944-A151-A90ECC5A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D6901-B1E2-41F3-9BB8-8763865DF145}" type="datetimeFigureOut">
              <a:rPr lang="ru-RU" smtClean="0"/>
              <a:pPr/>
              <a:t>16.05.2021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EBDF-C057-4944-A151-A90ECC5A58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D6901-B1E2-41F3-9BB8-8763865DF145}" type="datetimeFigureOut">
              <a:rPr lang="ru-RU" smtClean="0"/>
              <a:pPr/>
              <a:t>16.05.2021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EBDF-C057-4944-A151-A90ECC5A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D6901-B1E2-41F3-9BB8-8763865DF145}" type="datetimeFigureOut">
              <a:rPr lang="ru-RU" smtClean="0"/>
              <a:pPr/>
              <a:t>16.05.2021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EBDF-C057-4944-A151-A90ECC5A58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D6901-B1E2-41F3-9BB8-8763865DF145}" type="datetimeFigureOut">
              <a:rPr lang="ru-RU" smtClean="0"/>
              <a:pPr/>
              <a:t>16.05.2021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EBDF-C057-4944-A151-A90ECC5A58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D6901-B1E2-41F3-9BB8-8763865DF145}" type="datetimeFigureOut">
              <a:rPr lang="ru-RU" smtClean="0"/>
              <a:pPr/>
              <a:t>16.05.2021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EBDF-C057-4944-A151-A90ECC5A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D6901-B1E2-41F3-9BB8-8763865DF145}" type="datetimeFigureOut">
              <a:rPr lang="ru-RU" smtClean="0"/>
              <a:pPr/>
              <a:t>16.05.2021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EBDF-C057-4944-A151-A90ECC5A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D6901-B1E2-41F3-9BB8-8763865DF145}" type="datetimeFigureOut">
              <a:rPr lang="ru-RU" smtClean="0"/>
              <a:pPr/>
              <a:t>16.05.2021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EBDF-C057-4944-A151-A90ECC5A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D6901-B1E2-41F3-9BB8-8763865DF145}" type="datetimeFigureOut">
              <a:rPr lang="ru-RU" smtClean="0"/>
              <a:pPr/>
              <a:t>16.05.2021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EBDF-C057-4944-A151-A90ECC5A58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AD6901-B1E2-41F3-9BB8-8763865DF145}" type="datetimeFigureOut">
              <a:rPr lang="ru-RU" smtClean="0"/>
              <a:pPr/>
              <a:t>16.05.2021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087EBDF-C057-4944-A151-A90ECC5A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44008" y="4221088"/>
            <a:ext cx="4104456" cy="1368152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Старший воспитатель МАДОУ ЦРР ДС №15  «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Дельфин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 </a:t>
            </a:r>
          </a:p>
          <a:p>
            <a:pPr algn="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г. Янаул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Мингалеева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Е.Г,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60648"/>
            <a:ext cx="8640960" cy="3384376"/>
          </a:xfrm>
        </p:spPr>
        <p:txBody>
          <a:bodyPr/>
          <a:lstStyle/>
          <a:p>
            <a:pPr marL="457200" algn="ctr">
              <a:lnSpc>
                <a:spcPct val="115000"/>
              </a:lnSpc>
              <a:buNone/>
            </a:pP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«Использование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современных инновационных 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технологий, соответствующих ФГОС ДО в воспитательно-образовательном процессе. Условия развития инновационной деятельности в  ДОУ</a:t>
            </a: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»</a:t>
            </a:r>
            <a:endParaRPr lang="ru-RU" sz="3200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91880" y="5949280"/>
            <a:ext cx="771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2021г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1762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23528" y="1844824"/>
            <a:ext cx="8280920" cy="1440160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a-RU" sz="2800" dirty="0" smtClean="0">
                <a:solidFill>
                  <a:schemeClr val="bg2">
                    <a:lumMod val="10000"/>
                  </a:schemeClr>
                </a:solidFill>
              </a:rPr>
              <a:t>Н</a:t>
            </a:r>
            <a:r>
              <a:rPr lang="ba-RU" sz="2800" dirty="0" smtClean="0">
                <a:solidFill>
                  <a:schemeClr val="bg2">
                    <a:lumMod val="10000"/>
                  </a:schemeClr>
                </a:solidFill>
              </a:rPr>
              <a:t>овое содержание </a:t>
            </a:r>
            <a:r>
              <a:rPr lang="ba-RU" sz="2800" dirty="0" smtClean="0">
                <a:solidFill>
                  <a:schemeClr val="bg2">
                    <a:lumMod val="10000"/>
                  </a:schemeClr>
                </a:solidFill>
              </a:rPr>
              <a:t>профессионально-педагогической деятельности педагогов ДОУ</a:t>
            </a:r>
            <a:endParaRPr lang="ru-RU" sz="28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3528" y="3717032"/>
            <a:ext cx="8352928" cy="93610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</a:rPr>
              <a:t>Центральная фигура - ребенок</a:t>
            </a:r>
            <a:endParaRPr lang="ru-RU" sz="28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4941168"/>
            <a:ext cx="8352928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 rot="10800000" flipV="1">
            <a:off x="1187624" y="5253952"/>
            <a:ext cx="69847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800" dirty="0" smtClean="0">
                <a:solidFill>
                  <a:prstClr val="black"/>
                </a:solidFill>
              </a:rPr>
              <a:t>Сложности технологии педагогической деятельности</a:t>
            </a:r>
            <a:endParaRPr lang="ru-RU" sz="2800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1520" y="404664"/>
            <a:ext cx="82809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/>
              <a:t>Инновационная деятельность в ДОУ - это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xmlns="" val="44977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260648"/>
            <a:ext cx="8640960" cy="61329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i="1" dirty="0" smtClean="0">
                <a:solidFill>
                  <a:srgbClr val="C00000"/>
                </a:solidFill>
                <a:ea typeface="Times New Roman"/>
                <a:cs typeface="Times New Roman"/>
              </a:rPr>
              <a:t>Переподготовка педагогов, прохождение КПК:</a:t>
            </a:r>
            <a:endParaRPr lang="ru-RU" sz="2400" b="1" i="1" dirty="0">
              <a:solidFill>
                <a:srgbClr val="C00000"/>
              </a:solidFill>
              <a:ea typeface="Calibri"/>
              <a:cs typeface="Times New Roman"/>
            </a:endParaRPr>
          </a:p>
          <a:p>
            <a:pPr>
              <a:buFont typeface="Arial" pitchFamily="34" charset="0"/>
              <a:buChar char="•"/>
            </a:pPr>
            <a:r>
              <a:rPr lang="ba-RU" sz="3200" dirty="0" smtClean="0"/>
              <a:t>Минязева Г.А., Прошла КПК по теме “Шахматы:Методика преподавания курса в общеобразовательных организациях в рамках ФГОС НОО, 2018г.</a:t>
            </a:r>
            <a:endParaRPr lang="ru-RU" sz="3200" dirty="0" smtClean="0"/>
          </a:p>
          <a:p>
            <a:pPr lvl="0">
              <a:buFont typeface="Arial" pitchFamily="34" charset="0"/>
              <a:buChar char="•"/>
            </a:pPr>
            <a:r>
              <a:rPr lang="ba-RU" sz="3200" dirty="0" smtClean="0"/>
              <a:t>Ахмадиева </a:t>
            </a:r>
            <a:r>
              <a:rPr lang="ba-RU" sz="3200" dirty="0" smtClean="0"/>
              <a:t>Э.И. Прошла КПК по теме </a:t>
            </a:r>
            <a:endParaRPr lang="ru-RU" sz="3200" dirty="0" smtClean="0"/>
          </a:p>
          <a:p>
            <a:pPr lvl="0">
              <a:buFont typeface="Arial" pitchFamily="34" charset="0"/>
              <a:buChar char="•"/>
            </a:pPr>
            <a:r>
              <a:rPr lang="ba-RU" sz="3200" dirty="0" smtClean="0"/>
              <a:t>Анисимова М.С. Прошла КПК по теме</a:t>
            </a:r>
            <a:endParaRPr lang="ru-RU" sz="3200" dirty="0" smtClean="0"/>
          </a:p>
          <a:p>
            <a:pPr lvl="0">
              <a:buFont typeface="Arial" pitchFamily="34" charset="0"/>
              <a:buChar char="•"/>
            </a:pPr>
            <a:r>
              <a:rPr lang="ba-RU" sz="3200" dirty="0" smtClean="0"/>
              <a:t>Ишмиева Г.Н. сейчас проходит обучение на КПК по теме “</a:t>
            </a:r>
            <a:r>
              <a:rPr lang="ru-RU" sz="3200" dirty="0" smtClean="0"/>
              <a:t>"Методика обучение дошкольников английскому и башкирскому языкам в ДОО в условиях реализации ФГОС ДО».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389504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260648"/>
            <a:ext cx="8640960" cy="624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Этапы инновационной работы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Начальный (диагностический, прогностический, ор</a:t>
            </a:r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г</a:t>
            </a:r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анизационный) этап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Практический этап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Обобщающий этап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Внедренческий этап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endParaRPr lang="ru-RU" sz="2800" b="1" i="1" dirty="0" smtClean="0">
              <a:solidFill>
                <a:srgbClr val="C00000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endParaRPr lang="ru-RU" sz="2400" b="1" i="1" dirty="0">
              <a:solidFill>
                <a:srgbClr val="C0000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504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260648"/>
            <a:ext cx="8640960" cy="546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i="1" dirty="0" smtClean="0">
                <a:solidFill>
                  <a:srgbClr val="C00000"/>
                </a:solidFill>
                <a:ea typeface="Times New Roman"/>
                <a:cs typeface="Times New Roman"/>
              </a:rPr>
              <a:t>ФОТО ПОСОБИЙ НАШИХ</a:t>
            </a:r>
            <a:endParaRPr lang="ru-RU" sz="2400" b="1" i="1" dirty="0">
              <a:solidFill>
                <a:srgbClr val="C0000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504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548680"/>
            <a:ext cx="7992888" cy="490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Условия </a:t>
            </a:r>
            <a:r>
              <a:rPr lang="ru-RU" sz="240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эффективности инновационной деятельности:</a:t>
            </a:r>
            <a:endParaRPr lang="ru-RU" sz="2000" dirty="0">
              <a:solidFill>
                <a:srgbClr val="C0000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259468"/>
            <a:ext cx="7272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1) системность в методической работе с педагогами 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843600" y="1732166"/>
            <a:ext cx="7184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2) наличие у педагога личного плана развития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935596" y="2266945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3) постоянный анализ успехов и достижений в работе педагогов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2688015"/>
            <a:ext cx="81369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4) создание творческой атмосферы и объединение усилий всего педагогического коллектива по построению образовательного пространства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43600" y="3703678"/>
            <a:ext cx="73287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5) установление добрых, открытых отношений</a:t>
            </a:r>
            <a:endParaRPr lang="ru-RU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843600" y="4221088"/>
            <a:ext cx="8134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6) проведение открытых дискуссий по проблеме инновационной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деятельности</a:t>
            </a:r>
          </a:p>
          <a:p>
            <a:r>
              <a:rPr lang="ru-RU" sz="2000" dirty="0" smtClean="0">
                <a:solidFill>
                  <a:srgbClr val="000000"/>
                </a:solidFill>
                <a:latin typeface="Times New Roman"/>
              </a:rPr>
              <a:t>7) </a:t>
            </a:r>
            <a:r>
              <a:rPr lang="ru-RU" sz="2000" smtClean="0">
                <a:solidFill>
                  <a:srgbClr val="000000"/>
                </a:solidFill>
                <a:latin typeface="Times New Roman"/>
              </a:rPr>
              <a:t>Оснащение материально-технической базы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68820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83768" y="2780928"/>
            <a:ext cx="43925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Спасибо за внимание!</a:t>
            </a:r>
            <a:endParaRPr lang="ru-RU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682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502</TotalTime>
  <Words>219</Words>
  <Application>Microsoft Office PowerPoint</Application>
  <PresentationFormat>Экран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Воздушный поток</vt:lpstr>
      <vt:lpstr>«Использование современных инновационных технологий, соответствующих ФГОС ДО в воспитательно-образовательном процессе. Условия развития инновационной деятельности в  ДОУ»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Проблемы в развитии инновационного процесса в дошкольных образовательных организациях. Пути их решения.</dc:title>
  <dc:creator>hp</dc:creator>
  <cp:lastModifiedBy>Марат</cp:lastModifiedBy>
  <cp:revision>35</cp:revision>
  <dcterms:created xsi:type="dcterms:W3CDTF">2021-02-14T06:26:34Z</dcterms:created>
  <dcterms:modified xsi:type="dcterms:W3CDTF">2021-05-16T13:35:42Z</dcterms:modified>
</cp:coreProperties>
</file>