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18" r:id="rId3"/>
    <p:sldId id="315" r:id="rId4"/>
    <p:sldId id="311" r:id="rId5"/>
    <p:sldId id="257" r:id="rId6"/>
    <p:sldId id="310" r:id="rId7"/>
    <p:sldId id="319" r:id="rId8"/>
    <p:sldId id="290" r:id="rId9"/>
    <p:sldId id="258" r:id="rId10"/>
    <p:sldId id="320" r:id="rId11"/>
    <p:sldId id="321" r:id="rId12"/>
    <p:sldId id="322" r:id="rId13"/>
    <p:sldId id="323" r:id="rId14"/>
    <p:sldId id="325" r:id="rId15"/>
    <p:sldId id="324" r:id="rId16"/>
    <p:sldId id="308" r:id="rId17"/>
    <p:sldId id="309" r:id="rId18"/>
    <p:sldId id="317" r:id="rId19"/>
    <p:sldId id="288" r:id="rId20"/>
    <p:sldId id="316" r:id="rId21"/>
    <p:sldId id="307" r:id="rId22"/>
    <p:sldId id="306" r:id="rId23"/>
    <p:sldId id="264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BE42320-17E2-4E93-AD73-AB1343BD4737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7246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Рисунок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457200" y="6245280"/>
            <a:ext cx="2127240" cy="470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5" name="CustomShape 2"/>
          <p:cNvSpPr/>
          <p:nvPr/>
        </p:nvSpPr>
        <p:spPr>
          <a:xfrm>
            <a:off x="3124080" y="6245280"/>
            <a:ext cx="2889360" cy="4701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251520" y="476672"/>
            <a:ext cx="8424936" cy="576064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CC0000"/>
                </a:solidFill>
                <a:latin typeface="Segoe Print"/>
                <a:ea typeface="Microsoft YaHei"/>
              </a:rPr>
              <a:t>    </a:t>
            </a:r>
            <a:endParaRPr dirty="0"/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r>
              <a:rPr lang="ru-RU" sz="4000" b="1" dirty="0" smtClean="0"/>
              <a:t> </a:t>
            </a:r>
          </a:p>
          <a:p>
            <a:pPr algn="ctr">
              <a:lnSpc>
                <a:spcPct val="100000"/>
              </a:lnSpc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Моделирование</a:t>
            </a:r>
            <a:r>
              <a:rPr lang="ru-RU" sz="4000" b="1" dirty="0" smtClean="0"/>
              <a:t> в формировании математических представлений у дошкольников</a:t>
            </a:r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endParaRPr lang="ru-RU" sz="4000" b="1" dirty="0" smtClean="0"/>
          </a:p>
          <a:p>
            <a:pPr algn="ctr">
              <a:lnSpc>
                <a:spcPct val="100000"/>
              </a:lnSpc>
            </a:pPr>
            <a:endParaRPr lang="ru-RU" sz="2800" b="1" dirty="0" smtClean="0"/>
          </a:p>
          <a:p>
            <a:pPr algn="ctr">
              <a:lnSpc>
                <a:spcPct val="100000"/>
              </a:lnSpc>
            </a:pPr>
            <a:r>
              <a:rPr lang="ru-RU" sz="2800" b="1" dirty="0" smtClean="0"/>
              <a:t>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Подготовила: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Мингалеева</a:t>
            </a:r>
            <a:r>
              <a:rPr lang="ru-RU" sz="2800" b="1" i="1" dirty="0" smtClean="0">
                <a:solidFill>
                  <a:srgbClr val="C00000"/>
                </a:solidFill>
              </a:rPr>
              <a:t> Е.Г</a:t>
            </a:r>
          </a:p>
          <a:p>
            <a:pPr algn="ctr">
              <a:lnSpc>
                <a:spcPct val="1000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с</a:t>
            </a:r>
            <a:r>
              <a:rPr lang="ru-RU" sz="2800" b="1" i="1" smtClean="0">
                <a:solidFill>
                  <a:srgbClr val="C00000"/>
                </a:solidFill>
              </a:rPr>
              <a:t>тарший </a:t>
            </a:r>
            <a:r>
              <a:rPr lang="ru-RU" sz="2800" b="1" i="1" dirty="0" smtClean="0">
                <a:solidFill>
                  <a:srgbClr val="C00000"/>
                </a:solidFill>
              </a:rPr>
              <a:t>воспитатель МАДОУ ЦРР ДС 15 «Дельфин» г.Янаул</a:t>
            </a:r>
            <a:endParaRPr sz="2800" b="1" i="1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5" name="CustomShape 2"/>
          <p:cNvSpPr/>
          <p:nvPr/>
        </p:nvSpPr>
        <p:spPr>
          <a:xfrm>
            <a:off x="323528" y="2564904"/>
            <a:ext cx="8166240" cy="136872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144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55776" y="421693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4868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Лента Мебиуса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00808"/>
            <a:ext cx="6680705" cy="39959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144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55776" y="421693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4868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листа Мёбиуса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34076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 smtClean="0">
                <a:solidFill>
                  <a:schemeClr val="tx2"/>
                </a:solidFill>
              </a:rPr>
              <a:t>Лист Мебиуса – узкая полоска бумаги, концы которой склеены после одного перекручивания. 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14" name="Picture 11" descr="http://nts.sci-lib.com/pictures/17/06/00046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060848"/>
            <a:ext cx="3970338" cy="35283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55776" y="421693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051720" y="25215"/>
            <a:ext cx="590465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№1.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будем проводить карандашную линию вдоль полоски (листа Мебиуса).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мы вернулись в исходную точку. Значит, если мы будем двигаться вдоль края такой фигуры, то обнаружим, что он представляет собой одну непрерывную замкнутую линию (одну петлю).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N43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708920"/>
            <a:ext cx="48965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55776" y="421693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907704" y="643671"/>
            <a:ext cx="66967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Опыт№2.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Лист Мебиуса  попробуем закрасить в два цвета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одним с внешней, а другим    с внутренней стороны.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мне это не удалось.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Лист Мебиуса я красила, не переворачивая его. 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лист Мебиуса закрасился полностью.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SCN43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20889"/>
            <a:ext cx="49685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55776" y="421693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691680" y="131819"/>
            <a:ext cx="68407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Опыт№2.</a:t>
            </a:r>
            <a:endParaRPr lang="ru-RU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Мёбиуса разрезаем посередине.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 лист Мёбиуса, который перекручен дважды, но вдвое длиннее и уже.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39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 t="5443" b="6577"/>
          <a:stretch>
            <a:fillRect/>
          </a:stretch>
        </p:blipFill>
        <p:spPr bwMode="auto">
          <a:xfrm>
            <a:off x="1043608" y="2132856"/>
            <a:ext cx="3384376" cy="29523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 t="9525" b="3854"/>
          <a:stretch>
            <a:fillRect/>
          </a:stretch>
        </p:blipFill>
        <p:spPr bwMode="auto">
          <a:xfrm>
            <a:off x="4644008" y="2709862"/>
            <a:ext cx="3528392" cy="30233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144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55776" y="421693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60649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Логические блоки </a:t>
            </a:r>
            <a:r>
              <a:rPr lang="ru-RU" sz="3200" b="1" dirty="0" err="1" smtClean="0"/>
              <a:t>Дьенеша</a:t>
            </a:r>
            <a:r>
              <a:rPr lang="ru-RU" sz="3200" b="1" dirty="0" smtClean="0"/>
              <a:t> –</a:t>
            </a:r>
          </a:p>
          <a:p>
            <a:r>
              <a:rPr lang="ru-RU" sz="2800" dirty="0" smtClean="0"/>
              <a:t> набор объёмных геометрических фигур, различающихся по форме, цвету, размеру, толщине.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564904"/>
            <a:ext cx="3741515" cy="280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011" y="2564904"/>
            <a:ext cx="3789519" cy="284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-963488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0"/>
            <a:ext cx="81369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/>
              <a:t>Палочки </a:t>
            </a:r>
            <a:r>
              <a:rPr lang="ru-RU" sz="2800" b="1" dirty="0" err="1" smtClean="0"/>
              <a:t>Кюизинера</a:t>
            </a:r>
            <a:r>
              <a:rPr lang="ru-RU" sz="2800" b="1" dirty="0" smtClean="0"/>
              <a:t> </a:t>
            </a:r>
            <a:r>
              <a:rPr lang="ru-RU" sz="2800" dirty="0" smtClean="0"/>
              <a:t>– комплект счётных палочек разного цвета и разной длины. С помощью палочек </a:t>
            </a:r>
            <a:r>
              <a:rPr lang="ru-RU" sz="2800" dirty="0" err="1" smtClean="0"/>
              <a:t>Кюизенера</a:t>
            </a:r>
            <a:r>
              <a:rPr lang="ru-RU" sz="2800" dirty="0" smtClean="0"/>
              <a:t> можно создавать и постройки и интересные композиции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 descr="C:\Users\Acer\Desktop\в презентс\SAM_6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060848"/>
            <a:ext cx="5400601" cy="40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051720" y="476672"/>
            <a:ext cx="48896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Геометрические планшеты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4197565" cy="31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Users\Acer\Desktop\в презентс\SAM_6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2494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124744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712447" y="404664"/>
            <a:ext cx="44010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яйцо</a:t>
            </a:r>
          </a:p>
        </p:txBody>
      </p:sp>
      <p:pic>
        <p:nvPicPr>
          <p:cNvPr id="1026" name="Picture 2" descr="G:\фото к одаренности мл.гр\SAM_7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4248472" cy="3186354"/>
          </a:xfrm>
          <a:prstGeom prst="rect">
            <a:avLst/>
          </a:prstGeom>
          <a:noFill/>
        </p:spPr>
      </p:pic>
      <p:pic>
        <p:nvPicPr>
          <p:cNvPr id="9" name="Picture 5" descr="C:\Users\Acer\Desktop\в презентс\SAM_7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4147187" cy="3110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25948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96752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80728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2768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Моделирование</a:t>
            </a:r>
            <a:r>
              <a:rPr lang="ru-RU" sz="3600" dirty="0" smtClean="0">
                <a:solidFill>
                  <a:srgbClr val="C00000"/>
                </a:solidFill>
              </a:rPr>
              <a:t> —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это одно из средств познания действительности. 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144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3608" y="127666"/>
            <a:ext cx="7272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Модульное конструирование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игры серии кубики Никитина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348880"/>
            <a:ext cx="5640625" cy="423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43608" y="1196752"/>
            <a:ext cx="6822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«Сложи узор», «Сложи квадрат», «</a:t>
            </a:r>
            <a:r>
              <a:rPr lang="ru-RU" sz="2400" dirty="0" err="1" smtClean="0"/>
              <a:t>Уникуб</a:t>
            </a:r>
            <a:r>
              <a:rPr lang="ru-RU" sz="2400" dirty="0" smtClean="0"/>
              <a:t>»,</a:t>
            </a:r>
          </a:p>
          <a:p>
            <a:r>
              <a:rPr lang="ru-RU" sz="2400" dirty="0" smtClean="0"/>
              <a:t>«Кирпичики», «Кубики для всех», «Логические кубики»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pic>
        <p:nvPicPr>
          <p:cNvPr id="2050" name="Picture 2" descr="C:\Users\Acer\Desktop\в презентс\SAM_6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4235963" cy="3176972"/>
          </a:xfrm>
          <a:prstGeom prst="rect">
            <a:avLst/>
          </a:prstGeom>
          <a:noFill/>
        </p:spPr>
      </p:pic>
      <p:pic>
        <p:nvPicPr>
          <p:cNvPr id="2052" name="Picture 4" descr="C:\Users\Acer\Desktop\в презентс\SAM_7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980728"/>
            <a:ext cx="4171190" cy="3128392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98787" y="215443"/>
            <a:ext cx="4598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Разные виды конструкторов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918690" y="311918"/>
            <a:ext cx="5297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Конструирование,моделирование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Acer\Desktop\в презентс\SAM_65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4315205" cy="3236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287280" y="330120"/>
            <a:ext cx="8639280" cy="67644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Последовательность конструирования:</a:t>
            </a:r>
            <a:endParaRPr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857160" y="571320"/>
            <a:ext cx="8212320" cy="13557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ru-RU" sz="2400" b="1" dirty="0">
                <a:solidFill>
                  <a:srgbClr val="16165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Работа в группах:                                                 объединение тематических фигур в единую </a:t>
            </a:r>
            <a:r>
              <a:rPr lang="ru-RU" sz="2400" b="1" dirty="0" smtClean="0">
                <a:solidFill>
                  <a:srgbClr val="16165D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композицию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cer\Desktop\фото для презентации\сжатые\IMG_21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4005470" cy="3002707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549493" cy="26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266760" y="3743280"/>
            <a:ext cx="8228160" cy="28782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60" name="CustomShape 2"/>
          <p:cNvSpPr/>
          <p:nvPr/>
        </p:nvSpPr>
        <p:spPr>
          <a:xfrm>
            <a:off x="216000" y="3356992"/>
            <a:ext cx="8634600" cy="2088232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C00000"/>
                </a:solidFill>
                <a:latin typeface="Segoe Print"/>
                <a:ea typeface="Microsoft YaHei"/>
              </a:rPr>
              <a:t>Спасибо за внимание!!!</a:t>
            </a:r>
            <a:endParaRPr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61" name="CustomShape 3"/>
          <p:cNvSpPr/>
          <p:nvPr/>
        </p:nvSpPr>
        <p:spPr>
          <a:xfrm>
            <a:off x="216000" y="4656240"/>
            <a:ext cx="8634600" cy="1246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62" name="CustomShape 4"/>
          <p:cNvSpPr/>
          <p:nvPr/>
        </p:nvSpPr>
        <p:spPr>
          <a:xfrm>
            <a:off x="5184720" y="216000"/>
            <a:ext cx="3834000" cy="57636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64" name="CustomShape 5"/>
          <p:cNvSpPr/>
          <p:nvPr/>
        </p:nvSpPr>
        <p:spPr>
          <a:xfrm>
            <a:off x="2789280" y="5975280"/>
            <a:ext cx="3834000" cy="576360"/>
          </a:xfrm>
          <a:prstGeom prst="rect">
            <a:avLst/>
          </a:prstGeom>
          <a:noFill/>
          <a:ln w="9360"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96752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980728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55776" y="158973"/>
            <a:ext cx="56886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аглядная плоскостная модель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"От секунды до года"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 descr="https://www.maam.ru/upload/blogs/detsad-113640-1407522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268760"/>
            <a:ext cx="6912768" cy="4536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96752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0872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059832" y="133021"/>
            <a:ext cx="46805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бъемная  модель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«Песочные часы»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5" name="Picture 7" descr="http://3.bp.blogspot.com/-4ybQOdBO1rQ/T-GkLeqR8JI/AAAAAAAABV0/gTSZa-XY9v0/s1600/%25D0%25BF%25D0%25B5%25D1%2581%25D0%25BE%25D1%2587%25D0%25BD%25D1%258B%25D0%25B5+%25D1%2587%25D0%25B0%25D1%2581%25D1%258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84784"/>
            <a:ext cx="641768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19672" y="371653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«Домик, где знаки и числа живут»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http://mandarishka.ru/upload/iblock/a63/a63a37b2f592774b6c2e0f29563acb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196752"/>
            <a:ext cx="6716688" cy="4473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144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979712" y="190674"/>
            <a:ext cx="6912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аглядная плоскостная модель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"Солнечная система"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http://2.bp.blogspot.com/-EDATEqBNcaI/UHCddBGjizI/AAAAAAAAAWI/F1slhf98TNs/s1600/S630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3572338" cy="26792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https://www.maam.ru/upload/blogs/c089e0555e8cec3c056be82425464a5e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348880"/>
            <a:ext cx="4594870" cy="34773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144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980729"/>
            <a:ext cx="7560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06084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20688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188641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Инновационная образовательная технология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Тико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моделирование»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900igr.net/up/datas/236993/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96752"/>
            <a:ext cx="6660232" cy="499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357120" y="0"/>
            <a:ext cx="83534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0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2200" y="260648"/>
            <a:ext cx="2483768" cy="449528"/>
          </a:xfrm>
          <a:prstGeom prst="rect">
            <a:avLst/>
          </a:prstGeom>
          <a:ln w="9360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619672" y="692696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Конструкторы ТИКО: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Фантазер»,«Геометрия»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«Архимед»,«Школьник»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«Грамматика»,«Азбука»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«Английский язык»,«Платоновы тела»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«Шары»,«Малыш»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«Класс»,«Тематический набор Пингвин»  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Segoe Print" pitchFamily="2" charset="0"/>
              </a:rPr>
              <a:t>  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05273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Технология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ТИКО-конструирования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разработана с учетом требований ФГОС ДО и соответствует возрастным особенностям дошкольников от 3 до 7 лет.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5907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2560" cy="6856560"/>
          </a:xfrm>
          <a:prstGeom prst="rect">
            <a:avLst/>
          </a:prstGeom>
          <a:ln w="936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539552" y="0"/>
            <a:ext cx="8166240" cy="24465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7E0021"/>
                </a:solidFill>
                <a:latin typeface="Segoe Print"/>
                <a:ea typeface="Microsoft YaHei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ТИКО набор  «Арифметика. Учимся считать!»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ea typeface="Microsoft YaHei"/>
                <a:cs typeface="Times New Roman" pitchFamily="18" charset="0"/>
              </a:rPr>
              <a:t>Основная цель набора «Арифметика» состоит в том, чтобы обеспечить числовую грамотность детей, дать им начальные геометрические представления, развивать логическое мышление и пространственное воображение, сформировать у дошкольников элементы конструкторского мышления и конструктивных умений.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3" descr="C:\Users\Acer\Desktop\фото тико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068960"/>
            <a:ext cx="4411216" cy="330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458</Words>
  <Application>Microsoft Office PowerPoint</Application>
  <PresentationFormat>Экран (4:3)</PresentationFormat>
  <Paragraphs>236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User</cp:lastModifiedBy>
  <cp:revision>144</cp:revision>
  <dcterms:modified xsi:type="dcterms:W3CDTF">2023-02-02T10:54:22Z</dcterms:modified>
</cp:coreProperties>
</file>